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24"/>
  </p:notesMasterIdLst>
  <p:sldIdLst>
    <p:sldId id="256" r:id="rId2"/>
    <p:sldId id="272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5" r:id="rId11"/>
    <p:sldId id="270" r:id="rId12"/>
    <p:sldId id="279" r:id="rId13"/>
    <p:sldId id="273" r:id="rId14"/>
    <p:sldId id="277" r:id="rId15"/>
    <p:sldId id="274" r:id="rId16"/>
    <p:sldId id="271" r:id="rId17"/>
    <p:sldId id="275" r:id="rId18"/>
    <p:sldId id="282" r:id="rId19"/>
    <p:sldId id="280" r:id="rId20"/>
    <p:sldId id="276" r:id="rId21"/>
    <p:sldId id="281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EF884-1DC5-4E49-98D9-92B73BD5B2E8}" type="datetimeFigureOut">
              <a:rPr lang="en-US" smtClean="0"/>
              <a:t>7/10/15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BEA2-B69A-9D4F-A6BD-7FAEDFF77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58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FBEA2-B69A-9D4F-A6BD-7FAEDFF771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2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36B9-8E39-154B-8D19-3263336BD422}" type="datetimeFigureOut">
              <a:rPr lang="en-US" smtClean="0"/>
              <a:t>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31D5-0966-4F41-9A61-538D35A8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36B9-8E39-154B-8D19-3263336BD422}" type="datetimeFigureOut">
              <a:rPr lang="en-US" smtClean="0"/>
              <a:t>7/10/15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31D5-0966-4F41-9A61-538D35A860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36B9-8E39-154B-8D19-3263336BD422}" type="datetimeFigureOut">
              <a:rPr lang="en-US" smtClean="0"/>
              <a:t>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31D5-0966-4F41-9A61-538D35A8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36B9-8E39-154B-8D19-3263336BD422}" type="datetimeFigureOut">
              <a:rPr lang="en-US" smtClean="0"/>
              <a:t>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31D5-0966-4F41-9A61-538D35A8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36B9-8E39-154B-8D19-3263336BD422}" type="datetimeFigureOut">
              <a:rPr lang="en-US" smtClean="0"/>
              <a:t>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31D5-0966-4F41-9A61-538D35A8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36B9-8E39-154B-8D19-3263336BD422}" type="datetimeFigureOut">
              <a:rPr lang="en-US" smtClean="0"/>
              <a:t>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31D5-0966-4F41-9A61-538D35A860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36B9-8E39-154B-8D19-3263336BD422}" type="datetimeFigureOut">
              <a:rPr lang="en-US" smtClean="0"/>
              <a:t>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31D5-0966-4F41-9A61-538D35A8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36B9-8E39-154B-8D19-3263336BD422}" type="datetimeFigureOut">
              <a:rPr lang="en-US" smtClean="0"/>
              <a:t>7/10/15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31D5-0966-4F41-9A61-538D35A8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36B9-8E39-154B-8D19-3263336BD422}" type="datetimeFigureOut">
              <a:rPr lang="en-US" smtClean="0"/>
              <a:t>7/10/15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31D5-0966-4F41-9A61-538D35A8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36B9-8E39-154B-8D19-3263336BD422}" type="datetimeFigureOut">
              <a:rPr lang="en-US" smtClean="0"/>
              <a:t>7/10/15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31D5-0966-4F41-9A61-538D35A8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36B9-8E39-154B-8D19-3263336BD422}" type="datetimeFigureOut">
              <a:rPr lang="en-US" smtClean="0"/>
              <a:t>7/10/15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31D5-0966-4F41-9A61-538D35A8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36B9-8E39-154B-8D19-3263336BD422}" type="datetimeFigureOut">
              <a:rPr lang="en-US" smtClean="0"/>
              <a:t>7/10/15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31D5-0966-4F41-9A61-538D35A86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C1536B9-8E39-154B-8D19-3263336BD422}" type="datetimeFigureOut">
              <a:rPr lang="en-US" smtClean="0"/>
              <a:t>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29831D5-0966-4F41-9A61-538D35A860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dtdna.com/calc/analyzer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ast.ncbi.nlm.nih.gov/Blast.cg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0"/>
            <a:ext cx="6498158" cy="1002094"/>
          </a:xfrm>
        </p:spPr>
        <p:txBody>
          <a:bodyPr/>
          <a:lstStyle/>
          <a:p>
            <a:r>
              <a:rPr lang="en-US" dirty="0" smtClean="0"/>
              <a:t>PCR Troubleshooting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853802"/>
            <a:ext cx="6498159" cy="15156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Virginia Balke</a:t>
            </a:r>
          </a:p>
          <a:p>
            <a:r>
              <a:rPr lang="en-US" dirty="0" smtClean="0"/>
              <a:t>Delaware Technical Community College</a:t>
            </a:r>
          </a:p>
          <a:p>
            <a:r>
              <a:rPr lang="en-US" dirty="0" smtClean="0"/>
              <a:t>CCURI Lab Methods Workshop</a:t>
            </a:r>
          </a:p>
          <a:p>
            <a:r>
              <a:rPr lang="en-US" dirty="0" smtClean="0"/>
              <a:t>Tulsa Community College</a:t>
            </a:r>
          </a:p>
          <a:p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1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Primer 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2°C x (A + T) + 4°C x (G + 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52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Friday July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239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DNA Barcodes for </a:t>
            </a:r>
            <a:br>
              <a:rPr lang="en-US" sz="4400" dirty="0" smtClean="0"/>
            </a:br>
            <a:r>
              <a:rPr lang="en-US" sz="4400" dirty="0" smtClean="0"/>
              <a:t>Everyday Life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Reaction mixture</a:t>
            </a:r>
          </a:p>
          <a:p>
            <a:pPr lvl="1"/>
            <a:r>
              <a:rPr lang="en-US" dirty="0" smtClean="0"/>
              <a:t>MgCl</a:t>
            </a:r>
            <a:r>
              <a:rPr lang="en-US" baseline="-25000" dirty="0" smtClean="0"/>
              <a:t>2</a:t>
            </a:r>
            <a:r>
              <a:rPr lang="en-US" dirty="0" smtClean="0"/>
              <a:t> concentration?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of multiple primers</a:t>
            </a:r>
          </a:p>
          <a:p>
            <a:endParaRPr lang="en-US" dirty="0" smtClean="0"/>
          </a:p>
          <a:p>
            <a:r>
              <a:rPr lang="en-US" dirty="0" smtClean="0"/>
              <a:t>Percentage of 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79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Barcoding at DTCC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Microbiology</a:t>
            </a:r>
          </a:p>
          <a:p>
            <a:pPr lvl="1"/>
            <a:r>
              <a:rPr lang="en-US" dirty="0" smtClean="0"/>
              <a:t>16S </a:t>
            </a:r>
            <a:r>
              <a:rPr lang="en-US" dirty="0" err="1" smtClean="0"/>
              <a:t>rRNA</a:t>
            </a:r>
            <a:r>
              <a:rPr lang="en-US" dirty="0" smtClean="0"/>
              <a:t> on cultured soil microbes</a:t>
            </a:r>
          </a:p>
          <a:p>
            <a:pPr lvl="1"/>
            <a:r>
              <a:rPr lang="en-US" dirty="0" smtClean="0"/>
              <a:t>Master Mix is prepared by instructor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Biotechnology</a:t>
            </a:r>
          </a:p>
          <a:p>
            <a:pPr lvl="1"/>
            <a:r>
              <a:rPr lang="en-US" dirty="0" smtClean="0"/>
              <a:t>Culture independent analysis of soil microbes</a:t>
            </a:r>
          </a:p>
          <a:p>
            <a:pPr lvl="1"/>
            <a:r>
              <a:rPr lang="en-US" dirty="0" smtClean="0"/>
              <a:t>Insects as part of bat diet project</a:t>
            </a:r>
          </a:p>
          <a:p>
            <a:pPr lvl="1"/>
            <a:r>
              <a:rPr lang="en-US" dirty="0" smtClean="0"/>
              <a:t>Students increasingly learn to do calculations and make own master mix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330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Barcoding at DTCC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Projects</a:t>
            </a:r>
          </a:p>
          <a:p>
            <a:pPr lvl="1"/>
            <a:r>
              <a:rPr lang="en-US" dirty="0"/>
              <a:t>Fern Species</a:t>
            </a:r>
          </a:p>
          <a:p>
            <a:pPr lvl="1"/>
            <a:r>
              <a:rPr lang="en-US" dirty="0" smtClean="0"/>
              <a:t>Big </a:t>
            </a:r>
            <a:r>
              <a:rPr lang="en-US" dirty="0"/>
              <a:t>Brown Bat diet (primer specificity issues)</a:t>
            </a:r>
          </a:p>
          <a:p>
            <a:pPr lvl="1"/>
            <a:r>
              <a:rPr lang="en-US" dirty="0"/>
              <a:t>Species confirmation of bats</a:t>
            </a:r>
          </a:p>
          <a:p>
            <a:pPr lvl="1"/>
            <a:r>
              <a:rPr lang="en-US" dirty="0"/>
              <a:t>Mouse </a:t>
            </a:r>
            <a:r>
              <a:rPr lang="en-US" dirty="0" smtClean="0"/>
              <a:t>ID</a:t>
            </a:r>
            <a:endParaRPr lang="en-US" dirty="0"/>
          </a:p>
        </p:txBody>
      </p:sp>
      <p:pic>
        <p:nvPicPr>
          <p:cNvPr id="4" name="Picture 3" descr="Screen Shot 2015-07-10 at 4.50.2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270" y="3509658"/>
            <a:ext cx="4590518" cy="295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77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Mammal Barcoding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 is mouse genomic DNA</a:t>
            </a:r>
          </a:p>
          <a:p>
            <a:r>
              <a:rPr lang="en-US" dirty="0" smtClean="0"/>
              <a:t>COX primers</a:t>
            </a:r>
          </a:p>
          <a:p>
            <a:pPr lvl="1"/>
            <a:r>
              <a:rPr lang="en-US" dirty="0" smtClean="0"/>
              <a:t>Forward </a:t>
            </a:r>
          </a:p>
          <a:p>
            <a:pPr lvl="2"/>
            <a:r>
              <a:rPr lang="en-US" dirty="0" smtClean="0"/>
              <a:t>TCAACCAACCACAAAGACATTGGCAC Tm = 65</a:t>
            </a:r>
          </a:p>
          <a:p>
            <a:pPr lvl="1"/>
            <a:r>
              <a:rPr lang="en-US" dirty="0" smtClean="0"/>
              <a:t>Reverse </a:t>
            </a:r>
          </a:p>
          <a:p>
            <a:pPr lvl="2"/>
            <a:r>
              <a:rPr lang="en-US" dirty="0" smtClean="0"/>
              <a:t>TAGACTTCTGGGTGGCCAAAGAATCA Tm = 65</a:t>
            </a:r>
          </a:p>
          <a:p>
            <a:pPr lvl="2"/>
            <a:endParaRPr lang="en-US" dirty="0"/>
          </a:p>
          <a:p>
            <a:r>
              <a:rPr lang="en-US" dirty="0" err="1" smtClean="0"/>
              <a:t>Amplicon</a:t>
            </a:r>
            <a:r>
              <a:rPr lang="en-US" dirty="0" smtClean="0"/>
              <a:t> size 650 </a:t>
            </a:r>
            <a:r>
              <a:rPr lang="en-US" dirty="0" err="1" smtClean="0"/>
              <a:t>bp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8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Reaction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 Concentration</a:t>
            </a:r>
          </a:p>
          <a:p>
            <a:r>
              <a:rPr lang="en-US" dirty="0" smtClean="0"/>
              <a:t>Primer Concentration</a:t>
            </a:r>
          </a:p>
          <a:p>
            <a:r>
              <a:rPr lang="en-US" dirty="0" smtClean="0"/>
              <a:t>MgCl</a:t>
            </a:r>
            <a:r>
              <a:rPr lang="en-US" baseline="-25000" dirty="0" smtClean="0"/>
              <a:t>2</a:t>
            </a:r>
            <a:r>
              <a:rPr lang="en-US" dirty="0" smtClean="0"/>
              <a:t> Concentration</a:t>
            </a:r>
          </a:p>
          <a:p>
            <a:endParaRPr lang="en-US" dirty="0"/>
          </a:p>
          <a:p>
            <a:r>
              <a:rPr lang="en-US" dirty="0" smtClean="0"/>
              <a:t>Temperature </a:t>
            </a:r>
            <a:r>
              <a:rPr lang="en-US" dirty="0" smtClean="0"/>
              <a:t>Gradient</a:t>
            </a:r>
          </a:p>
          <a:p>
            <a:endParaRPr lang="en-US" dirty="0"/>
          </a:p>
          <a:p>
            <a:r>
              <a:rPr lang="en-US" dirty="0" smtClean="0"/>
              <a:t>Negative and Positive Control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628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PCR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different </a:t>
            </a:r>
            <a:r>
              <a:rPr lang="en-US" dirty="0" err="1" smtClean="0"/>
              <a:t>Taq</a:t>
            </a:r>
            <a:r>
              <a:rPr lang="en-US" dirty="0" smtClean="0"/>
              <a:t> formulations</a:t>
            </a:r>
          </a:p>
          <a:p>
            <a:pPr lvl="1"/>
            <a:r>
              <a:rPr lang="en-US" dirty="0" err="1" smtClean="0"/>
              <a:t>Qiagen</a:t>
            </a:r>
            <a:r>
              <a:rPr lang="en-US" dirty="0" smtClean="0"/>
              <a:t> </a:t>
            </a:r>
            <a:r>
              <a:rPr lang="en-US" dirty="0" err="1" smtClean="0"/>
              <a:t>HotStarTaq</a:t>
            </a:r>
            <a:r>
              <a:rPr lang="en-US" dirty="0" smtClean="0"/>
              <a:t> Master Mix</a:t>
            </a:r>
          </a:p>
          <a:p>
            <a:pPr lvl="1"/>
            <a:r>
              <a:rPr lang="en-US" dirty="0" err="1" smtClean="0"/>
              <a:t>Qiagen</a:t>
            </a:r>
            <a:r>
              <a:rPr lang="en-US" dirty="0" smtClean="0"/>
              <a:t> </a:t>
            </a:r>
            <a:r>
              <a:rPr lang="en-US" dirty="0" err="1" smtClean="0"/>
              <a:t>TopTaq</a:t>
            </a:r>
            <a:r>
              <a:rPr lang="en-US" dirty="0" smtClean="0"/>
              <a:t> Master Mix</a:t>
            </a:r>
          </a:p>
          <a:p>
            <a:pPr lvl="1"/>
            <a:r>
              <a:rPr lang="en-US" dirty="0" err="1" smtClean="0"/>
              <a:t>Qiagen</a:t>
            </a:r>
            <a:r>
              <a:rPr lang="en-US" dirty="0" smtClean="0"/>
              <a:t> </a:t>
            </a:r>
            <a:r>
              <a:rPr lang="en-US" dirty="0" err="1" smtClean="0"/>
              <a:t>TopTaq</a:t>
            </a:r>
            <a:r>
              <a:rPr lang="en-US" dirty="0" smtClean="0"/>
              <a:t> Polymerase</a:t>
            </a:r>
          </a:p>
          <a:p>
            <a:pPr lvl="1"/>
            <a:endParaRPr lang="en-US" dirty="0"/>
          </a:p>
          <a:p>
            <a:r>
              <a:rPr lang="en-US" dirty="0" smtClean="0"/>
              <a:t>Three different MgCl</a:t>
            </a:r>
            <a:r>
              <a:rPr lang="en-US" baseline="-25000" dirty="0" smtClean="0"/>
              <a:t>2</a:t>
            </a:r>
            <a:r>
              <a:rPr lang="en-US" dirty="0" smtClean="0"/>
              <a:t> concentrations</a:t>
            </a:r>
          </a:p>
          <a:p>
            <a:r>
              <a:rPr lang="en-US" dirty="0" smtClean="0"/>
              <a:t>Three different temperatures</a:t>
            </a:r>
          </a:p>
          <a:p>
            <a:r>
              <a:rPr lang="en-US" dirty="0" smtClean="0"/>
              <a:t>20 </a:t>
            </a:r>
            <a:r>
              <a:rPr lang="en-US" dirty="0" err="1"/>
              <a:t>μ</a:t>
            </a:r>
            <a:r>
              <a:rPr lang="en-US" dirty="0" err="1" smtClean="0"/>
              <a:t>L</a:t>
            </a:r>
            <a:r>
              <a:rPr lang="en-US" dirty="0" smtClean="0"/>
              <a:t> reactions, 2 </a:t>
            </a:r>
            <a:r>
              <a:rPr lang="en-US" dirty="0" err="1"/>
              <a:t>μ</a:t>
            </a:r>
            <a:r>
              <a:rPr lang="en-US" dirty="0" err="1" smtClean="0"/>
              <a:t>L</a:t>
            </a:r>
            <a:r>
              <a:rPr lang="en-US" dirty="0" smtClean="0"/>
              <a:t> template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μL</a:t>
            </a:r>
            <a:r>
              <a:rPr lang="en-US" dirty="0" smtClean="0"/>
              <a:t> primer mix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19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MgCl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 Mixes and Buffers contain 1.5 </a:t>
            </a:r>
            <a:r>
              <a:rPr lang="en-US" dirty="0" err="1" smtClean="0"/>
              <a:t>mM</a:t>
            </a:r>
            <a:r>
              <a:rPr lang="en-US" dirty="0" smtClean="0"/>
              <a:t> MgCl</a:t>
            </a:r>
            <a:r>
              <a:rPr lang="en-US" baseline="-25000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To bring to 2.5 </a:t>
            </a:r>
            <a:r>
              <a:rPr lang="en-US" dirty="0" err="1" smtClean="0"/>
              <a:t>mM</a:t>
            </a:r>
            <a:r>
              <a:rPr lang="en-US" dirty="0" smtClean="0"/>
              <a:t> – add 1 </a:t>
            </a:r>
            <a:r>
              <a:rPr lang="en-US" dirty="0" err="1" smtClean="0"/>
              <a:t>mM</a:t>
            </a:r>
            <a:r>
              <a:rPr lang="en-US" dirty="0" smtClean="0"/>
              <a:t> MgCl</a:t>
            </a:r>
            <a:r>
              <a:rPr lang="en-US" baseline="-25000" dirty="0" smtClean="0"/>
              <a:t>2</a:t>
            </a:r>
          </a:p>
          <a:p>
            <a:endParaRPr lang="en-US" dirty="0"/>
          </a:p>
          <a:p>
            <a:r>
              <a:rPr lang="en-US" dirty="0" smtClean="0"/>
              <a:t>To bring to 4 </a:t>
            </a:r>
            <a:r>
              <a:rPr lang="en-US" dirty="0" err="1" smtClean="0"/>
              <a:t>mM</a:t>
            </a:r>
            <a:r>
              <a:rPr lang="en-US" dirty="0" smtClean="0"/>
              <a:t> – add 2.5 </a:t>
            </a:r>
            <a:r>
              <a:rPr lang="en-US" dirty="0" err="1" smtClean="0"/>
              <a:t>mM</a:t>
            </a:r>
            <a:r>
              <a:rPr lang="en-US" dirty="0" smtClean="0"/>
              <a:t> MgCl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63122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95°C 5 minutes</a:t>
            </a:r>
          </a:p>
          <a:p>
            <a:r>
              <a:rPr lang="en-US" dirty="0" smtClean="0"/>
              <a:t>35x</a:t>
            </a:r>
          </a:p>
          <a:p>
            <a:pPr lvl="1"/>
            <a:r>
              <a:rPr lang="en-US" dirty="0" smtClean="0"/>
              <a:t>95</a:t>
            </a:r>
            <a:r>
              <a:rPr lang="en-US" dirty="0"/>
              <a:t>°</a:t>
            </a:r>
            <a:r>
              <a:rPr lang="en-US" dirty="0" smtClean="0"/>
              <a:t>C </a:t>
            </a:r>
            <a:r>
              <a:rPr lang="en-US" dirty="0"/>
              <a:t>for 1 min </a:t>
            </a:r>
            <a:endParaRPr lang="en-US" dirty="0" smtClean="0"/>
          </a:p>
          <a:p>
            <a:pPr lvl="1"/>
            <a:r>
              <a:rPr lang="en-US" smtClean="0"/>
              <a:t>43, 52, or </a:t>
            </a:r>
            <a:r>
              <a:rPr lang="en-US" dirty="0" smtClean="0"/>
              <a:t>58</a:t>
            </a:r>
            <a:r>
              <a:rPr lang="en-US" dirty="0"/>
              <a:t>°</a:t>
            </a:r>
            <a:r>
              <a:rPr lang="en-US" dirty="0" smtClean="0"/>
              <a:t>C</a:t>
            </a:r>
            <a:r>
              <a:rPr lang="en-US" dirty="0"/>
              <a:t>  30 sec </a:t>
            </a:r>
            <a:endParaRPr lang="en-US" dirty="0" smtClean="0"/>
          </a:p>
          <a:p>
            <a:pPr lvl="1"/>
            <a:r>
              <a:rPr lang="en-US" dirty="0" smtClean="0"/>
              <a:t>72</a:t>
            </a:r>
            <a:r>
              <a:rPr lang="en-US" dirty="0"/>
              <a:t>°</a:t>
            </a:r>
            <a:r>
              <a:rPr lang="en-US" dirty="0" smtClean="0"/>
              <a:t>C</a:t>
            </a:r>
            <a:r>
              <a:rPr lang="en-US" dirty="0"/>
              <a:t>  30sec </a:t>
            </a:r>
            <a:endParaRPr lang="en-US" dirty="0" smtClean="0"/>
          </a:p>
          <a:p>
            <a:r>
              <a:rPr lang="en-US" dirty="0" smtClean="0"/>
              <a:t>72°C 15 minutes</a:t>
            </a:r>
          </a:p>
          <a:p>
            <a:r>
              <a:rPr lang="en-US" dirty="0" smtClean="0"/>
              <a:t>12°C Hold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2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Thursday, July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19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18 – 30 bases in length</a:t>
            </a:r>
          </a:p>
          <a:p>
            <a:r>
              <a:rPr lang="en-US" dirty="0" smtClean="0"/>
              <a:t>40 – 60% GC content</a:t>
            </a:r>
          </a:p>
          <a:p>
            <a:r>
              <a:rPr lang="en-US" dirty="0" smtClean="0"/>
              <a:t>Aim for Tm of 55 to 70°C</a:t>
            </a:r>
          </a:p>
          <a:p>
            <a:r>
              <a:rPr lang="en-US" dirty="0" smtClean="0"/>
              <a:t>Tm of pair should be similar</a:t>
            </a:r>
          </a:p>
          <a:p>
            <a:r>
              <a:rPr lang="en-US" dirty="0" smtClean="0"/>
              <a:t>Have C or A at 3’ terminal (they do not wobble)</a:t>
            </a:r>
          </a:p>
          <a:p>
            <a:r>
              <a:rPr lang="en-US" dirty="0" smtClean="0"/>
              <a:t>Avoid runs of 3 or more of the same base</a:t>
            </a:r>
          </a:p>
          <a:p>
            <a:r>
              <a:rPr lang="en-US" dirty="0" smtClean="0"/>
              <a:t>Avoid complementarity between the two primers</a:t>
            </a:r>
          </a:p>
          <a:p>
            <a:r>
              <a:rPr lang="en-US" dirty="0" smtClean="0"/>
              <a:t>Avoid hairpins internally</a:t>
            </a:r>
          </a:p>
          <a:p>
            <a:r>
              <a:rPr lang="en-US" dirty="0" smtClean="0"/>
              <a:t>Avoid self-complementarity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46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primers for a gene from </a:t>
            </a:r>
            <a:r>
              <a:rPr lang="en-US" dirty="0" err="1" smtClean="0"/>
              <a:t>Sphingobacterium</a:t>
            </a:r>
            <a:r>
              <a:rPr lang="en-US" dirty="0" smtClean="0"/>
              <a:t> sp. ML3W</a:t>
            </a:r>
          </a:p>
          <a:p>
            <a:endParaRPr lang="en-US" dirty="0"/>
          </a:p>
          <a:p>
            <a:r>
              <a:rPr lang="en-US" dirty="0" smtClean="0"/>
              <a:t>Use IDT to analyze primers</a:t>
            </a:r>
          </a:p>
          <a:p>
            <a:pPr lvl="1"/>
            <a:r>
              <a:rPr lang="en-US" dirty="0">
                <a:hlinkClick r:id="rId2"/>
              </a:rPr>
              <a:t>http://www.idtdna.com/calc/</a:t>
            </a:r>
            <a:r>
              <a:rPr lang="en-US" dirty="0" smtClean="0">
                <a:hlinkClick r:id="rId2"/>
              </a:rPr>
              <a:t>analyzer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27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much as possible – make sure that your primer pair does not bind elsewhere in the genome</a:t>
            </a:r>
            <a:endParaRPr lang="en-US" dirty="0"/>
          </a:p>
          <a:p>
            <a:r>
              <a:rPr lang="en-US" dirty="0"/>
              <a:t>Use BLAST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://blast.ncbi.nlm.nih.gov/</a:t>
            </a:r>
            <a:r>
              <a:rPr lang="en-US" dirty="0" smtClean="0">
                <a:hlinkClick r:id="rId2"/>
              </a:rPr>
              <a:t>Blast.cgi</a:t>
            </a:r>
            <a:r>
              <a:rPr lang="en-US" dirty="0" smtClean="0"/>
              <a:t>  </a:t>
            </a:r>
            <a:r>
              <a:rPr lang="en-US" dirty="0"/>
              <a:t>to check if your primers bind to a unique site in the </a:t>
            </a:r>
            <a:r>
              <a:rPr lang="en-US" dirty="0" err="1"/>
              <a:t>Sphingobacterium</a:t>
            </a:r>
            <a:r>
              <a:rPr lang="en-US" dirty="0"/>
              <a:t> sp. ML3W </a:t>
            </a:r>
            <a:r>
              <a:rPr lang="en-US" dirty="0" smtClean="0"/>
              <a:t>genome</a:t>
            </a:r>
          </a:p>
          <a:p>
            <a:pPr lvl="1"/>
            <a:r>
              <a:rPr lang="en-US" dirty="0" smtClean="0"/>
              <a:t>BLAST nucleotide</a:t>
            </a:r>
          </a:p>
          <a:p>
            <a:pPr lvl="1"/>
            <a:r>
              <a:rPr lang="en-US" dirty="0" smtClean="0"/>
              <a:t>Align two or more sequences</a:t>
            </a:r>
          </a:p>
          <a:p>
            <a:pPr lvl="1"/>
            <a:r>
              <a:rPr lang="en-US" dirty="0" smtClean="0"/>
              <a:t>Paste your primers into the first box</a:t>
            </a:r>
          </a:p>
          <a:p>
            <a:pPr lvl="1"/>
            <a:r>
              <a:rPr lang="en-US" dirty="0" smtClean="0"/>
              <a:t>Paste the ML3W Accession number: CP009278.1 into the second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9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Template – Target DNA</a:t>
            </a:r>
          </a:p>
          <a:p>
            <a:r>
              <a:rPr lang="en-US" dirty="0" err="1" smtClean="0"/>
              <a:t>Taq</a:t>
            </a:r>
            <a:r>
              <a:rPr lang="en-US" dirty="0" smtClean="0"/>
              <a:t> </a:t>
            </a:r>
            <a:r>
              <a:rPr lang="en-US" dirty="0"/>
              <a:t>Polymerase</a:t>
            </a:r>
          </a:p>
          <a:p>
            <a:r>
              <a:rPr lang="en-US" dirty="0" smtClean="0"/>
              <a:t>Buffer (2x, 5x, 10x)</a:t>
            </a:r>
          </a:p>
          <a:p>
            <a:r>
              <a:rPr lang="en-US" dirty="0" smtClean="0"/>
              <a:t>Magnesium chloride</a:t>
            </a:r>
          </a:p>
          <a:p>
            <a:r>
              <a:rPr lang="en-US" dirty="0" err="1" smtClean="0"/>
              <a:t>dNTPs</a:t>
            </a:r>
            <a:endParaRPr lang="en-US" dirty="0" smtClean="0"/>
          </a:p>
          <a:p>
            <a:r>
              <a:rPr lang="en-US" dirty="0" smtClean="0"/>
              <a:t>Primers – Forward and Reverse</a:t>
            </a:r>
          </a:p>
          <a:p>
            <a:pPr lvl="1"/>
            <a:r>
              <a:rPr lang="en-US" dirty="0" smtClean="0"/>
              <a:t>0.1 to 0.5 </a:t>
            </a:r>
            <a:r>
              <a:rPr lang="en-US" dirty="0" err="1" smtClean="0"/>
              <a:t>μM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30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Quantity and Quality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Quantity depends on type</a:t>
            </a:r>
          </a:p>
          <a:p>
            <a:pPr lvl="1"/>
            <a:r>
              <a:rPr lang="en-US" dirty="0" smtClean="0"/>
              <a:t>Plasmid 1 </a:t>
            </a:r>
            <a:r>
              <a:rPr lang="en-US" dirty="0" err="1" smtClean="0"/>
              <a:t>pg</a:t>
            </a:r>
            <a:r>
              <a:rPr lang="en-US" dirty="0" smtClean="0"/>
              <a:t> to 1 </a:t>
            </a:r>
            <a:r>
              <a:rPr lang="en-US" dirty="0" err="1" smtClean="0"/>
              <a:t>ng</a:t>
            </a:r>
            <a:endParaRPr lang="en-US" dirty="0" smtClean="0"/>
          </a:p>
          <a:p>
            <a:pPr lvl="1"/>
            <a:r>
              <a:rPr lang="en-US" dirty="0" smtClean="0"/>
              <a:t>Genomic 1 </a:t>
            </a:r>
            <a:r>
              <a:rPr lang="en-US" dirty="0" err="1" smtClean="0"/>
              <a:t>ng</a:t>
            </a:r>
            <a:r>
              <a:rPr lang="en-US" dirty="0" smtClean="0"/>
              <a:t> to 1 μg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Quality depends on source</a:t>
            </a:r>
          </a:p>
          <a:p>
            <a:pPr lvl="1"/>
            <a:r>
              <a:rPr lang="en-US" dirty="0" smtClean="0"/>
              <a:t>Avoid freeze/thaw</a:t>
            </a:r>
          </a:p>
          <a:p>
            <a:pPr lvl="1"/>
            <a:r>
              <a:rPr lang="en-US" dirty="0" smtClean="0"/>
              <a:t>Keep on 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4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Taq</a:t>
            </a:r>
            <a:r>
              <a:rPr lang="en-US" dirty="0" smtClean="0"/>
              <a:t> Polymerases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</a:t>
            </a:r>
          </a:p>
          <a:p>
            <a:pPr lvl="1"/>
            <a:r>
              <a:rPr lang="en-US" dirty="0" smtClean="0"/>
              <a:t>No 3’</a:t>
            </a:r>
            <a:r>
              <a:rPr lang="en-US" dirty="0" smtClean="0">
                <a:sym typeface="Wingdings"/>
              </a:rPr>
              <a:t> 5’ </a:t>
            </a:r>
            <a:r>
              <a:rPr lang="en-US" dirty="0" err="1" smtClean="0">
                <a:sym typeface="Wingdings"/>
              </a:rPr>
              <a:t>exonuclease</a:t>
            </a:r>
            <a:r>
              <a:rPr lang="en-US" dirty="0" smtClean="0">
                <a:sym typeface="Wingdings"/>
              </a:rPr>
              <a:t> proofreading</a:t>
            </a:r>
          </a:p>
          <a:p>
            <a:pPr lvl="1"/>
            <a:r>
              <a:rPr lang="en-US" dirty="0" smtClean="0">
                <a:sym typeface="Wingdings"/>
              </a:rPr>
              <a:t>3’ A for </a:t>
            </a:r>
            <a:r>
              <a:rPr lang="en-US" dirty="0" err="1" smtClean="0">
                <a:sym typeface="Wingdings"/>
              </a:rPr>
              <a:t>Topo</a:t>
            </a:r>
            <a:r>
              <a:rPr lang="en-US" dirty="0" smtClean="0">
                <a:sym typeface="Wingdings"/>
              </a:rPr>
              <a:t> TA cloning</a:t>
            </a:r>
          </a:p>
          <a:p>
            <a:pPr lvl="1"/>
            <a:r>
              <a:rPr lang="en-US" dirty="0" smtClean="0">
                <a:sym typeface="Wingdings"/>
              </a:rPr>
              <a:t>1/1,000 to 1/10,000 error rate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Hot Start</a:t>
            </a:r>
          </a:p>
          <a:p>
            <a:pPr lvl="1"/>
            <a:r>
              <a:rPr lang="en-US" dirty="0" smtClean="0"/>
              <a:t>Modifications that inhibit activity until heating</a:t>
            </a:r>
          </a:p>
          <a:p>
            <a:pPr lvl="1"/>
            <a:r>
              <a:rPr lang="en-US" dirty="0" smtClean="0"/>
              <a:t>Antibodies, covalent modifications, </a:t>
            </a:r>
            <a:r>
              <a:rPr lang="en-US" dirty="0" err="1" smtClean="0"/>
              <a:t>aptamers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645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Taq</a:t>
            </a:r>
            <a:r>
              <a:rPr lang="en-US" dirty="0" smtClean="0"/>
              <a:t> Polymerases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</a:t>
            </a:r>
            <a:r>
              <a:rPr lang="en-US" dirty="0" smtClean="0"/>
              <a:t>Fidelity</a:t>
            </a:r>
          </a:p>
          <a:p>
            <a:pPr lvl="1"/>
            <a:r>
              <a:rPr lang="en-US" dirty="0"/>
              <a:t>3’</a:t>
            </a:r>
            <a:r>
              <a:rPr lang="en-US" dirty="0">
                <a:sym typeface="Wingdings"/>
              </a:rPr>
              <a:t> 5’ </a:t>
            </a:r>
            <a:r>
              <a:rPr lang="en-US" dirty="0" err="1">
                <a:sym typeface="Wingdings"/>
              </a:rPr>
              <a:t>exonuclease</a:t>
            </a:r>
            <a:r>
              <a:rPr lang="en-US" dirty="0">
                <a:sym typeface="Wingdings"/>
              </a:rPr>
              <a:t> proofreading</a:t>
            </a:r>
          </a:p>
          <a:p>
            <a:pPr lvl="1"/>
            <a:r>
              <a:rPr lang="en-US" dirty="0" smtClean="0"/>
              <a:t>Blunt ends</a:t>
            </a:r>
          </a:p>
          <a:p>
            <a:pPr lvl="1"/>
            <a:r>
              <a:rPr lang="en-US" dirty="0" smtClean="0"/>
              <a:t>1/100,000 to 1/1,000,000 error rate</a:t>
            </a:r>
          </a:p>
          <a:p>
            <a:pPr lvl="1"/>
            <a:endParaRPr lang="en-US" dirty="0"/>
          </a:p>
          <a:p>
            <a:r>
              <a:rPr lang="en-US" dirty="0" smtClean="0"/>
              <a:t>Rapid Cycling</a:t>
            </a:r>
          </a:p>
          <a:p>
            <a:pPr lvl="1"/>
            <a:r>
              <a:rPr lang="en-US" dirty="0" smtClean="0"/>
              <a:t>Steps are shortened to 5 to 10 seconds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74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Magnesium Chloride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Cofactor for enzymes</a:t>
            </a:r>
          </a:p>
          <a:p>
            <a:r>
              <a:rPr lang="en-US" dirty="0" smtClean="0"/>
              <a:t>Stabilizes DNA and </a:t>
            </a:r>
            <a:r>
              <a:rPr lang="en-US" dirty="0" err="1" smtClean="0"/>
              <a:t>dNTPs</a:t>
            </a:r>
            <a:endParaRPr lang="en-US" dirty="0" smtClean="0"/>
          </a:p>
          <a:p>
            <a:r>
              <a:rPr lang="en-US" dirty="0" smtClean="0"/>
              <a:t>Increasing MgCl</a:t>
            </a:r>
            <a:r>
              <a:rPr lang="en-US" baseline="-25000" dirty="0" smtClean="0"/>
              <a:t>2</a:t>
            </a:r>
            <a:r>
              <a:rPr lang="en-US" dirty="0" smtClean="0"/>
              <a:t>, increases Tm</a:t>
            </a:r>
          </a:p>
          <a:p>
            <a:endParaRPr lang="en-US" dirty="0"/>
          </a:p>
          <a:p>
            <a:r>
              <a:rPr lang="en-US" dirty="0" smtClean="0"/>
              <a:t>Most PCR Master Mixes contain 1.5 </a:t>
            </a:r>
            <a:r>
              <a:rPr lang="en-US" dirty="0" err="1" smtClean="0"/>
              <a:t>mM</a:t>
            </a:r>
            <a:r>
              <a:rPr lang="en-US" dirty="0" smtClean="0"/>
              <a:t> MgCl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Can be optimized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0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component is separate </a:t>
            </a:r>
          </a:p>
          <a:p>
            <a:r>
              <a:rPr lang="en-US" dirty="0" smtClean="0"/>
              <a:t>2x or 10x Master Mixes</a:t>
            </a:r>
          </a:p>
          <a:p>
            <a:endParaRPr lang="en-US" dirty="0"/>
          </a:p>
          <a:p>
            <a:r>
              <a:rPr lang="en-US" dirty="0" smtClean="0"/>
              <a:t>Components to increase specificity</a:t>
            </a:r>
          </a:p>
          <a:p>
            <a:r>
              <a:rPr lang="en-US" dirty="0" smtClean="0"/>
              <a:t>Loading dye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99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Cycling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denaturation </a:t>
            </a:r>
          </a:p>
          <a:p>
            <a:pPr lvl="1"/>
            <a:r>
              <a:rPr lang="en-US" dirty="0" smtClean="0"/>
              <a:t>95°C for 2 – 5 minutes</a:t>
            </a:r>
          </a:p>
          <a:p>
            <a:r>
              <a:rPr lang="en-US" dirty="0" smtClean="0"/>
              <a:t>Denaturation </a:t>
            </a:r>
          </a:p>
          <a:p>
            <a:pPr lvl="1"/>
            <a:r>
              <a:rPr lang="en-US" dirty="0" smtClean="0"/>
              <a:t>95</a:t>
            </a:r>
            <a:r>
              <a:rPr lang="en-US" dirty="0"/>
              <a:t>°</a:t>
            </a:r>
            <a:r>
              <a:rPr lang="en-US" dirty="0" smtClean="0"/>
              <a:t>C for 30 seconds</a:t>
            </a:r>
          </a:p>
          <a:p>
            <a:r>
              <a:rPr lang="en-US" dirty="0" smtClean="0"/>
              <a:t>Annealing</a:t>
            </a:r>
          </a:p>
          <a:p>
            <a:pPr lvl="1"/>
            <a:r>
              <a:rPr lang="en-US" dirty="0" smtClean="0"/>
              <a:t>2 – 5 degrees below lowest primer Tm</a:t>
            </a:r>
          </a:p>
          <a:p>
            <a:pPr lvl="1"/>
            <a:r>
              <a:rPr lang="en-US" dirty="0" smtClean="0"/>
              <a:t>30 – 60 seconds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Extension</a:t>
            </a:r>
          </a:p>
          <a:p>
            <a:pPr lvl="1"/>
            <a:r>
              <a:rPr lang="en-US" dirty="0"/>
              <a:t>72°C</a:t>
            </a:r>
          </a:p>
          <a:p>
            <a:pPr lvl="1"/>
            <a:r>
              <a:rPr lang="en-US" dirty="0"/>
              <a:t>Time depends on length of </a:t>
            </a:r>
            <a:r>
              <a:rPr lang="en-US" dirty="0" err="1"/>
              <a:t>amplicon</a:t>
            </a:r>
            <a:endParaRPr lang="en-US" dirty="0"/>
          </a:p>
          <a:p>
            <a:pPr lvl="1"/>
            <a:r>
              <a:rPr lang="en-US" dirty="0"/>
              <a:t>1 kb for 1 minute</a:t>
            </a:r>
          </a:p>
          <a:p>
            <a:pPr lvl="1"/>
            <a:endParaRPr lang="en-US" dirty="0"/>
          </a:p>
          <a:p>
            <a:r>
              <a:rPr lang="en-US" dirty="0"/>
              <a:t>Repeat 30 – 35 cycles</a:t>
            </a:r>
          </a:p>
          <a:p>
            <a:r>
              <a:rPr lang="en-US" dirty="0" smtClean="0"/>
              <a:t>Final </a:t>
            </a:r>
            <a:r>
              <a:rPr lang="en-US" dirty="0"/>
              <a:t>extension at 72°C for 5 – 15 minutes</a:t>
            </a:r>
          </a:p>
          <a:p>
            <a:r>
              <a:rPr lang="en-US" dirty="0"/>
              <a:t>Hold 4 – 12°C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24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531</TotalTime>
  <Words>663</Words>
  <Application>Microsoft Macintosh PowerPoint</Application>
  <PresentationFormat>On-screen Show (4:3)</PresentationFormat>
  <Paragraphs>162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Breeze</vt:lpstr>
      <vt:lpstr>PCR Troubleshooting</vt:lpstr>
      <vt:lpstr>Day 1</vt:lpstr>
      <vt:lpstr>Reaction Components</vt:lpstr>
      <vt:lpstr>Template</vt:lpstr>
      <vt:lpstr>Taq Polymerases</vt:lpstr>
      <vt:lpstr>Taq Polymerases</vt:lpstr>
      <vt:lpstr>Magnesium Chloride</vt:lpstr>
      <vt:lpstr>Different Types of Kits</vt:lpstr>
      <vt:lpstr>Designing Cycling Conditions</vt:lpstr>
      <vt:lpstr>Calculating Primer Tm</vt:lpstr>
      <vt:lpstr>Day 2</vt:lpstr>
      <vt:lpstr>DNA Barcodes for  Everyday Life</vt:lpstr>
      <vt:lpstr>Barcoding at DTCC</vt:lpstr>
      <vt:lpstr>Barcoding at DTCC</vt:lpstr>
      <vt:lpstr>Mammal Barcoding</vt:lpstr>
      <vt:lpstr>Optimizing Reaction Conditions</vt:lpstr>
      <vt:lpstr>PCR Setup</vt:lpstr>
      <vt:lpstr>Calculating MgCl2</vt:lpstr>
      <vt:lpstr>Cycling Conditions</vt:lpstr>
      <vt:lpstr>Primer Design</vt:lpstr>
      <vt:lpstr>Primer Design</vt:lpstr>
      <vt:lpstr>Primer Design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PCR Troubleshooting</dc:title>
  <dc:creator>Virginia Balke</dc:creator>
  <cp:lastModifiedBy>Virginia Balke</cp:lastModifiedBy>
  <cp:revision>69</cp:revision>
  <dcterms:created xsi:type="dcterms:W3CDTF">2015-07-06T09:53:12Z</dcterms:created>
  <dcterms:modified xsi:type="dcterms:W3CDTF">2015-07-10T15:48:42Z</dcterms:modified>
</cp:coreProperties>
</file>