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7" r:id="rId4"/>
    <p:sldId id="257" r:id="rId5"/>
    <p:sldId id="259" r:id="rId6"/>
    <p:sldId id="258" r:id="rId7"/>
    <p:sldId id="275" r:id="rId8"/>
    <p:sldId id="261" r:id="rId9"/>
    <p:sldId id="26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12CAE-6D8A-4725-9856-B2ED36BC823C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14F3E-080E-4EE3-B93E-E8C239A03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2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0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8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9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3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3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7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0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2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2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6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9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59B6-758D-45B1-9F4E-93DED6034BC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77CB5-B919-4C3D-90B3-624B11E0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4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abarcoding101.org/" TargetMode="External"/><Relationship Id="rId2" Type="http://schemas.openxmlformats.org/officeDocument/2006/relationships/hyperlink" Target="http://ibol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lweb.org/Insecta" TargetMode="External"/><Relationship Id="rId5" Type="http://schemas.openxmlformats.org/officeDocument/2006/relationships/hyperlink" Target="http://www.cals.ncsu.edu/course/ent425/" TargetMode="External"/><Relationship Id="rId4" Type="http://schemas.openxmlformats.org/officeDocument/2006/relationships/hyperlink" Target="http://www.barcodeoflif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/>
          <a:lstStyle/>
          <a:p>
            <a:r>
              <a:rPr lang="en-US" dirty="0" smtClean="0"/>
              <a:t>Insect DNA Barcoding</a:t>
            </a:r>
            <a:endParaRPr lang="en-US" dirty="0"/>
          </a:p>
        </p:txBody>
      </p:sp>
      <p:pic>
        <p:nvPicPr>
          <p:cNvPr id="5122" name="Picture 2" descr="http://www.councilforresponsiblegenetics.org/blog/image.axd?picture=2013%2F11%2FDNA+barcoding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968625" cy="209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cdn1.itpro.co.uk/sites/itpro/files/styles/gallery_wide/public/images/dir_161/it_photo_80788.jpg?itok=MDLBrlk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318" y="4309631"/>
            <a:ext cx="3820521" cy="254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flmnh.ufl.edu/science-stories/wp-content/uploads/2012/04/dnabarcoding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95896" cy="236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ipbrief.net/wp-content/uploads/2011/03/DNA_double_helix_4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897" y="4309631"/>
            <a:ext cx="2385103" cy="254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8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Barcode of Life </a:t>
            </a:r>
            <a:r>
              <a:rPr lang="en-US" dirty="0">
                <a:hlinkClick r:id="rId2"/>
              </a:rPr>
              <a:t>http://ibol.org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Cold Springs Harbor </a:t>
            </a:r>
            <a:r>
              <a:rPr lang="en-US" dirty="0"/>
              <a:t>DNA Barcoding 101 </a:t>
            </a:r>
            <a:r>
              <a:rPr lang="en-US" dirty="0">
                <a:hlinkClick r:id="rId3"/>
              </a:rPr>
              <a:t>http://www.dnabarcoding101.org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/>
              <a:t>Barcode of Life </a:t>
            </a:r>
            <a:r>
              <a:rPr lang="en-US" dirty="0">
                <a:hlinkClick r:id="rId4"/>
              </a:rPr>
              <a:t>http://www.barcodeoflife.org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Insect ID website</a:t>
            </a:r>
          </a:p>
          <a:p>
            <a:pPr lvl="1"/>
            <a:r>
              <a:rPr lang="en-US" dirty="0">
                <a:hlinkClick r:id="rId5"/>
              </a:rPr>
              <a:t>http://www.cals.ncsu.edu/course/ent425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tolweb.org/Insecta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0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15" y="1714500"/>
            <a:ext cx="8983668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Bug Barcoding at FLCC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 Lakes Invertebrate Biodiversity Study (FLIBS)</a:t>
            </a:r>
          </a:p>
          <a:p>
            <a:r>
              <a:rPr lang="en-US" dirty="0" smtClean="0"/>
              <a:t>Introduction to Biology (for majors), Research Methods, Genetics</a:t>
            </a:r>
          </a:p>
          <a:p>
            <a:r>
              <a:rPr lang="en-US" dirty="0" smtClean="0"/>
              <a:t>Students surveys show positive </a:t>
            </a:r>
          </a:p>
          <a:p>
            <a:pPr marL="0" indent="0">
              <a:buNone/>
            </a:pPr>
            <a:r>
              <a:rPr lang="en-US" dirty="0" smtClean="0"/>
              <a:t>    response to the lab module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505200"/>
            <a:ext cx="1556359" cy="279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4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University of California San Diego faculty developed a protocol for DNA barcoding of insects.</a:t>
            </a:r>
          </a:p>
          <a:p>
            <a:pPr lvl="1"/>
            <a:r>
              <a:rPr lang="en-US" dirty="0" smtClean="0"/>
              <a:t>Addressing biodiversity questions on and around UCSD campus</a:t>
            </a:r>
          </a:p>
          <a:p>
            <a:r>
              <a:rPr lang="en-US" dirty="0" smtClean="0"/>
              <a:t>Adapted protocol for community college setting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DNA Barcoding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Morphology</a:t>
            </a:r>
            <a:br>
              <a:rPr lang="en-US" dirty="0" smtClean="0"/>
            </a:br>
            <a:r>
              <a:rPr lang="en-US" sz="3100" dirty="0" smtClean="0"/>
              <a:t>Week 1 student lab</a:t>
            </a:r>
            <a:endParaRPr lang="en-US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morphology guide to identify bug to order</a:t>
            </a:r>
          </a:p>
          <a:p>
            <a:r>
              <a:rPr lang="en-US" dirty="0" smtClean="0"/>
              <a:t>Take picture </a:t>
            </a:r>
          </a:p>
          <a:p>
            <a:r>
              <a:rPr lang="en-US" dirty="0" smtClean="0"/>
              <a:t>Remove leg (3-4mm) and place in 1.5mL tube</a:t>
            </a:r>
          </a:p>
          <a:p>
            <a:pPr lvl="1"/>
            <a:r>
              <a:rPr lang="en-US" dirty="0" smtClean="0"/>
              <a:t>If small bug use entire bug </a:t>
            </a:r>
          </a:p>
          <a:p>
            <a:r>
              <a:rPr lang="en-US" dirty="0" smtClean="0"/>
              <a:t>Need to incubate overnight</a:t>
            </a:r>
          </a:p>
        </p:txBody>
      </p:sp>
      <p:pic>
        <p:nvPicPr>
          <p:cNvPr id="2052" name="Picture 4" descr="C:\Users\bockhs\Desktop\Untitled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641031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5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DNA Extraction</a:t>
            </a:r>
            <a:br>
              <a:rPr lang="en-US" dirty="0" smtClean="0"/>
            </a:br>
            <a:r>
              <a:rPr lang="en-US" sz="3100" dirty="0" smtClean="0"/>
              <a:t>Week 2 student lab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Overnight incubations were set up yesterday</a:t>
            </a:r>
          </a:p>
          <a:p>
            <a:r>
              <a:rPr lang="en-US" dirty="0" smtClean="0"/>
              <a:t>Follow protocol for QIAGEN DNA Extraction kit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DNA filter column chemistry</a:t>
            </a:r>
            <a:endParaRPr lang="en-US" dirty="0"/>
          </a:p>
        </p:txBody>
      </p:sp>
      <p:pic>
        <p:nvPicPr>
          <p:cNvPr id="1028" name="Picture 4" descr="http://upload.wikimedia.org/wikipedia/commons/thumb/5/53/Qiagen_Mini_Spin_Column.svg/2000px-Qiagen_Mini_Spin_Colum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37" y="2667000"/>
            <a:ext cx="4114800" cy="255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0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Mitochondrial cytochrome c oxidase 1 gene (CO1)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r>
              <a:rPr lang="en-US" dirty="0" smtClean="0"/>
              <a:t>648bp</a:t>
            </a:r>
            <a:endParaRPr lang="en-US" dirty="0"/>
          </a:p>
          <a:p>
            <a:r>
              <a:rPr lang="en-US" dirty="0" smtClean="0"/>
              <a:t>Mutation rate is high, so able to distinguish between closely related species</a:t>
            </a:r>
          </a:p>
          <a:p>
            <a:r>
              <a:rPr lang="en-US" dirty="0" err="1" smtClean="0"/>
              <a:t>Folmer</a:t>
            </a:r>
            <a:r>
              <a:rPr lang="en-US" dirty="0" smtClean="0"/>
              <a:t> primers – universal invertebrate </a:t>
            </a:r>
            <a:r>
              <a:rPr lang="en-US" dirty="0" err="1" smtClean="0"/>
              <a:t>barcaoding</a:t>
            </a:r>
            <a:r>
              <a:rPr lang="en-US" dirty="0" smtClean="0"/>
              <a:t> primers</a:t>
            </a:r>
          </a:p>
          <a:p>
            <a:endParaRPr lang="en-US" dirty="0" smtClean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701220"/>
              </p:ext>
            </p:extLst>
          </p:nvPr>
        </p:nvGraphicFramePr>
        <p:xfrm>
          <a:off x="990600" y="4114800"/>
          <a:ext cx="7239000" cy="1828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1676400"/>
                <a:gridCol w="4038600"/>
              </a:tblGrid>
              <a:tr h="552455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Primer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Sequence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8172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Forward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LCO1490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5'-GGTCAACAAATCATAAAGATATTGG-3'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8172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Reverse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HCO2198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5'-TAAACTTCAGGGTGACCAAAAAATCA-3'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39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PCR Reaction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497596"/>
              </p:ext>
            </p:extLst>
          </p:nvPr>
        </p:nvGraphicFramePr>
        <p:xfrm>
          <a:off x="762000" y="1905000"/>
          <a:ext cx="7620000" cy="356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7535"/>
                <a:gridCol w="2266572"/>
                <a:gridCol w="3345893"/>
              </a:tblGrid>
              <a:tr h="888246">
                <a:tc>
                  <a:txBody>
                    <a:bodyPr/>
                    <a:lstStyle/>
                    <a:p>
                      <a:pPr marL="4572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Volume for one reaction </a:t>
                      </a:r>
                      <a:r>
                        <a:rPr lang="en-US" sz="1800" dirty="0">
                          <a:effectLst/>
                        </a:rPr>
                        <a:t>(µL)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Component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Stock Concentration (µM)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423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GoTaq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green*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423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forward primer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423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reverse primer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4239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17.5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sterile water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na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867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Promega</a:t>
            </a:r>
            <a:r>
              <a:rPr lang="en-US" dirty="0" smtClean="0"/>
              <a:t> </a:t>
            </a:r>
            <a:r>
              <a:rPr lang="en-US" dirty="0" err="1" smtClean="0"/>
              <a:t>Gotaq</a:t>
            </a:r>
            <a:r>
              <a:rPr lang="en-US" dirty="0" smtClean="0"/>
              <a:t> PCR Master mix – M7122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2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PCR Clean up and </a:t>
            </a:r>
            <a:r>
              <a:rPr lang="en-US" dirty="0"/>
              <a:t>Gel Image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Week </a:t>
            </a:r>
            <a:r>
              <a:rPr lang="en-US" sz="3100" dirty="0"/>
              <a:t>3 student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Run 5ul of PCR product on gel</a:t>
            </a:r>
          </a:p>
          <a:p>
            <a:r>
              <a:rPr lang="en-US" dirty="0" smtClean="0"/>
              <a:t>Capture image on gel dock </a:t>
            </a:r>
          </a:p>
          <a:p>
            <a:r>
              <a:rPr lang="en-US" dirty="0" smtClean="0"/>
              <a:t>CO1 gene is ~648bp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Purify the amplified DNA from the PCR </a:t>
            </a:r>
            <a:r>
              <a:rPr lang="en-US" dirty="0" smtClean="0"/>
              <a:t>reaction following QIAGEN kit protocol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2" t="16281" r="37722" b="24121"/>
          <a:stretch/>
        </p:blipFill>
        <p:spPr>
          <a:xfrm>
            <a:off x="1239487" y="4114800"/>
            <a:ext cx="1905000" cy="2398260"/>
          </a:xfrm>
          <a:prstGeom prst="rect">
            <a:avLst/>
          </a:prstGeom>
          <a:ln w="57150"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317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277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Insect DNA Barcoding</vt:lpstr>
      <vt:lpstr>Agenda</vt:lpstr>
      <vt:lpstr>DNA Bug Barcoding at FLCC</vt:lpstr>
      <vt:lpstr>Bug DNA Barcoding</vt:lpstr>
      <vt:lpstr>Morphology Week 1 student lab</vt:lpstr>
      <vt:lpstr>DNA Extraction Week 2 student lab</vt:lpstr>
      <vt:lpstr>Mitochondrial cytochrome c oxidase 1 gene (CO1)</vt:lpstr>
      <vt:lpstr>PCR Reaction</vt:lpstr>
      <vt:lpstr>PCR Clean up and Gel Image  Week 3 student lab</vt:lpstr>
      <vt:lpstr>Additional Resources</vt:lpstr>
    </vt:vector>
  </TitlesOfParts>
  <Company>FLCC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Barcoding Lab</dc:title>
  <dc:creator>Heather Bock</dc:creator>
  <cp:lastModifiedBy>Heather Bock</cp:lastModifiedBy>
  <cp:revision>29</cp:revision>
  <dcterms:created xsi:type="dcterms:W3CDTF">2014-12-10T16:46:41Z</dcterms:created>
  <dcterms:modified xsi:type="dcterms:W3CDTF">2015-08-13T13:29:28Z</dcterms:modified>
</cp:coreProperties>
</file>